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5" r:id="rId8"/>
    <p:sldId id="263" r:id="rId9"/>
    <p:sldId id="266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239D"/>
    <a:srgbClr val="000000"/>
    <a:srgbClr val="27467D"/>
    <a:srgbClr val="CDAF27"/>
    <a:srgbClr val="D86E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8" d="100"/>
          <a:sy n="78" d="100"/>
        </p:scale>
        <p:origin x="180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997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40FB5-8F0A-4C33-900F-0909640A6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B0BAC4-E7E3-4EF0-AE55-FCA3F3DD0B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BA277-3478-4026-A184-8050DB752E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12/19/2020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423E7-54D3-4A92-A65A-5661D8FC4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9D54F-E298-4AF7-912B-818DFCB6A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14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B7E28C-D20B-46A3-BEF7-D4F46510BF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E62756-E0A8-41E1-8A3C-523F5EE2DB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CB747-47C7-420B-A728-9B3EDE382E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12/19/2020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8E29A8-2246-41FF-BBD8-588A284F3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AAADC-09F6-461B-BE40-4E8FA5974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46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3191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799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3047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0285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182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068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7D036-557B-4E8C-8D24-AE6BF5D30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8AB10-843F-46F8-9C32-68E4D5B7E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674A58-7E49-4192-82C3-9B7C325023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73D6B0-4A2F-4CF7-AF26-632E366958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12/19/2020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160671-BAFD-4ADC-BD52-17E0950ED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050A52-EDC5-4966-89B4-2F7B6C4DA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628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5F24E-7CD0-478E-94E9-DE0C03CE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A88460-0FC5-4C7E-BA7C-2D741A7C02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0CD25F-C9AC-49C2-852D-09F006E647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570090-399D-4200-8B67-EC209DD3C4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12/19/2020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B420E5-B606-4B04-8EE9-0CB4A7D31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BFA7F2-17A3-4E05-99C5-FD68752A5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90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1766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D00330-D0E0-496D-A573-0D01597363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52016"/>
            <a:ext cx="12192000" cy="85100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E3D86B-8BE6-4E33-9A6F-E60E0604A4CA}"/>
              </a:ext>
            </a:extLst>
          </p:cNvPr>
          <p:cNvSpPr txBox="1"/>
          <p:nvPr/>
        </p:nvSpPr>
        <p:spPr>
          <a:xfrm>
            <a:off x="10403840" y="6573818"/>
            <a:ext cx="1788160" cy="284182"/>
          </a:xfrm>
          <a:prstGeom prst="rect">
            <a:avLst/>
          </a:prstGeom>
          <a:solidFill>
            <a:srgbClr val="000000">
              <a:alpha val="40000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es-MX" sz="1200" i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Flickr</a:t>
            </a:r>
            <a:r>
              <a:rPr lang="es-MX" sz="12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Michael Roberts</a:t>
            </a:r>
          </a:p>
        </p:txBody>
      </p:sp>
    </p:spTree>
    <p:extLst>
      <p:ext uri="{BB962C8B-B14F-4D97-AF65-F5344CB8AC3E}">
        <p14:creationId xmlns:p14="http://schemas.microsoft.com/office/powerpoint/2010/main" val="3841130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12475C-E21A-4EB3-87E4-71162CA3BB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6840"/>
            <a:ext cx="12204841" cy="70916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59C796-BDC0-4D63-AEA4-3C198D96D8DE}"/>
              </a:ext>
            </a:extLst>
          </p:cNvPr>
          <p:cNvSpPr txBox="1"/>
          <p:nvPr/>
        </p:nvSpPr>
        <p:spPr>
          <a:xfrm>
            <a:off x="10586720" y="6563360"/>
            <a:ext cx="1605280" cy="276999"/>
          </a:xfrm>
          <a:prstGeom prst="rect">
            <a:avLst/>
          </a:prstGeom>
          <a:solidFill>
            <a:srgbClr val="000000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es-MX" sz="1200" i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Flickr</a:t>
            </a:r>
            <a:r>
              <a:rPr lang="es-MX" sz="12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Ted McGrath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26DB2E-BEB0-4E9B-B228-7E13281E7C33}"/>
              </a:ext>
            </a:extLst>
          </p:cNvPr>
          <p:cNvSpPr txBox="1"/>
          <p:nvPr/>
        </p:nvSpPr>
        <p:spPr>
          <a:xfrm>
            <a:off x="264160" y="244604"/>
            <a:ext cx="4785360" cy="1569660"/>
          </a:xfrm>
          <a:prstGeom prst="rect">
            <a:avLst/>
          </a:prstGeom>
          <a:solidFill>
            <a:srgbClr val="000000">
              <a:alpha val="78824"/>
            </a:srgbClr>
          </a:solidFill>
        </p:spPr>
        <p:txBody>
          <a:bodyPr wrap="square" rtlCol="0">
            <a:spAutoFit/>
          </a:bodyPr>
          <a:lstStyle/>
          <a:p>
            <a:pPr marL="182880">
              <a:spcBef>
                <a:spcPts val="100"/>
              </a:spcBef>
            </a:pPr>
            <a:r>
              <a:rPr lang="es-MX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Martes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 </a:t>
            </a:r>
            <a:r>
              <a:rPr lang="es-MX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medio día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en una linda tarde </a:t>
            </a:r>
            <a:r>
              <a:rPr lang="es-MX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verano 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por la </a:t>
            </a:r>
            <a:r>
              <a:rPr lang="es-MX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Del Valle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 </a:t>
            </a:r>
            <a:endParaRPr lang="en-US" sz="3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4128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8F3F5B8-D768-4E2F-83AA-D64347848D47}"/>
              </a:ext>
            </a:extLst>
          </p:cNvPr>
          <p:cNvSpPr txBox="1"/>
          <p:nvPr/>
        </p:nvSpPr>
        <p:spPr>
          <a:xfrm>
            <a:off x="266434" y="11245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Cada vez hay </a:t>
            </a:r>
            <a:r>
              <a:rPr lang="es-MX" sz="28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más ciclistas 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 la </a:t>
            </a:r>
            <a:r>
              <a:rPr lang="es-MX" sz="2800" b="1" dirty="0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Ciudad de México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A30F7D2-A830-4FA9-81C4-FF8C5D6A9A58}"/>
              </a:ext>
            </a:extLst>
          </p:cNvPr>
          <p:cNvGrpSpPr/>
          <p:nvPr/>
        </p:nvGrpSpPr>
        <p:grpSpPr>
          <a:xfrm>
            <a:off x="594261" y="999436"/>
            <a:ext cx="11003478" cy="5644513"/>
            <a:chOff x="97496" y="663880"/>
            <a:chExt cx="11333996" cy="5814060"/>
          </a:xfrm>
        </p:grpSpPr>
        <p:pic>
          <p:nvPicPr>
            <p:cNvPr id="12" name="Picture 11" descr="Chart, line chart&#10;&#10;Description automatically generated">
              <a:extLst>
                <a:ext uri="{FF2B5EF4-FFF2-40B4-BE49-F238E27FC236}">
                  <a16:creationId xmlns:a16="http://schemas.microsoft.com/office/drawing/2014/main" id="{CB3E85FC-6431-435F-887A-0C93EDC15D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"/>
            <a:stretch/>
          </p:blipFill>
          <p:spPr>
            <a:xfrm>
              <a:off x="97496" y="663880"/>
              <a:ext cx="10309372" cy="581406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5DE9013-7F9E-4E3A-8229-4EA7853B0751}"/>
                </a:ext>
              </a:extLst>
            </p:cNvPr>
            <p:cNvSpPr txBox="1"/>
            <p:nvPr/>
          </p:nvSpPr>
          <p:spPr>
            <a:xfrm>
              <a:off x="9821104" y="3772883"/>
              <a:ext cx="1171527" cy="3487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1600" dirty="0">
                  <a:solidFill>
                    <a:srgbClr val="27467D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Reforma</a:t>
              </a:r>
              <a:endParaRPr lang="en-US" sz="1600" dirty="0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F2635DC-4D25-4A3B-9F94-2E4961F24DB0}"/>
                </a:ext>
              </a:extLst>
            </p:cNvPr>
            <p:cNvSpPr txBox="1"/>
            <p:nvPr/>
          </p:nvSpPr>
          <p:spPr>
            <a:xfrm>
              <a:off x="9795384" y="4629563"/>
              <a:ext cx="1636107" cy="3487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1600" dirty="0">
                  <a:solidFill>
                    <a:srgbClr val="D86E48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Patriotismo</a:t>
              </a:r>
              <a:endParaRPr lang="en-US" sz="1600" dirty="0">
                <a:solidFill>
                  <a:srgbClr val="D86E48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151DA19-1E62-4A78-BF01-5756ED2A5D8F}"/>
                </a:ext>
              </a:extLst>
            </p:cNvPr>
            <p:cNvSpPr txBox="1"/>
            <p:nvPr/>
          </p:nvSpPr>
          <p:spPr>
            <a:xfrm>
              <a:off x="9795385" y="5048464"/>
              <a:ext cx="1636107" cy="3487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1600" dirty="0">
                  <a:solidFill>
                    <a:srgbClr val="CDAF27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Revolución</a:t>
              </a:r>
              <a:endParaRPr lang="en-US" sz="1600" dirty="0">
                <a:solidFill>
                  <a:srgbClr val="CDAF27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346340C-7F47-4570-A6DD-00F5409B1E19}"/>
              </a:ext>
            </a:extLst>
          </p:cNvPr>
          <p:cNvSpPr txBox="1"/>
          <p:nvPr/>
        </p:nvSpPr>
        <p:spPr>
          <a:xfrm>
            <a:off x="6350000" y="6581001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Fuente: Contador ciclistas,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686DAA-0E2F-410E-BD1A-82EB03879BF8}"/>
              </a:ext>
            </a:extLst>
          </p:cNvPr>
          <p:cNvSpPr txBox="1"/>
          <p:nvPr/>
        </p:nvSpPr>
        <p:spPr>
          <a:xfrm>
            <a:off x="8684910" y="919216"/>
            <a:ext cx="2202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¿Inicio de COVID?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2C0C38-50DE-4B99-8410-06AB83800E2A}"/>
              </a:ext>
            </a:extLst>
          </p:cNvPr>
          <p:cNvSpPr txBox="1"/>
          <p:nvPr/>
        </p:nvSpPr>
        <p:spPr>
          <a:xfrm>
            <a:off x="6350000" y="830595"/>
            <a:ext cx="1884216" cy="527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¿Apertura de nuevas ciclovías?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760285F-1460-4C48-83B1-D9C5BFA4D872}"/>
              </a:ext>
            </a:extLst>
          </p:cNvPr>
          <p:cNvCxnSpPr>
            <a:cxnSpLocks/>
          </p:cNvCxnSpPr>
          <p:nvPr/>
        </p:nvCxnSpPr>
        <p:spPr>
          <a:xfrm flipV="1">
            <a:off x="6489290" y="1358545"/>
            <a:ext cx="0" cy="1294848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1C5B3E2-BFBA-4AAB-85F5-E3761AA610A2}"/>
              </a:ext>
            </a:extLst>
          </p:cNvPr>
          <p:cNvCxnSpPr>
            <a:cxnSpLocks/>
          </p:cNvCxnSpPr>
          <p:nvPr/>
        </p:nvCxnSpPr>
        <p:spPr>
          <a:xfrm flipV="1">
            <a:off x="8802897" y="1238866"/>
            <a:ext cx="0" cy="472106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5340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sunburst chart&#10;&#10;Description automatically generated">
            <a:extLst>
              <a:ext uri="{FF2B5EF4-FFF2-40B4-BE49-F238E27FC236}">
                <a16:creationId xmlns:a16="http://schemas.microsoft.com/office/drawing/2014/main" id="{7FA1DACC-7BE7-4D15-8071-4FD2DBF160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768" y="522805"/>
            <a:ext cx="8294369" cy="64229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2892C53-0A2B-48BB-B79D-8CD320D623D7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Fuente: Estudio de Conteo Ciclista 2018,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925D79-8085-4743-B65A-83AA7059043E}"/>
              </a:ext>
            </a:extLst>
          </p:cNvPr>
          <p:cNvSpPr txBox="1"/>
          <p:nvPr/>
        </p:nvSpPr>
        <p:spPr>
          <a:xfrm>
            <a:off x="266434" y="11245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…pero la mayoría de ellos todavía tiene </a:t>
            </a:r>
            <a:r>
              <a:rPr lang="es-MX" sz="2800" b="1" dirty="0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miedo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lang="es-MX" sz="2800" b="1" dirty="0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sufrir un accidente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639CCD-6C9D-4DC6-A0D7-010CE12A61AD}"/>
              </a:ext>
            </a:extLst>
          </p:cNvPr>
          <p:cNvSpPr txBox="1"/>
          <p:nvPr/>
        </p:nvSpPr>
        <p:spPr>
          <a:xfrm>
            <a:off x="7566232" y="1910771"/>
            <a:ext cx="408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spc="-100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Lesiones o incapacidad</a:t>
            </a:r>
            <a:endParaRPr lang="en-US" sz="2000" spc="-100" dirty="0">
              <a:solidFill>
                <a:srgbClr val="13239D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117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0B4941-8E12-46C9-8550-7160B38F0AEF}"/>
              </a:ext>
            </a:extLst>
          </p:cNvPr>
          <p:cNvSpPr txBox="1"/>
          <p:nvPr/>
        </p:nvSpPr>
        <p:spPr>
          <a:xfrm>
            <a:off x="325120" y="206132"/>
            <a:ext cx="11541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 quiere andar sin </a:t>
            </a:r>
            <a:r>
              <a:rPr lang="es-MX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riesgo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¿Cómo lo podría hacer? 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4C18AA-8D3D-42AC-AE67-4034B8688646}"/>
              </a:ext>
            </a:extLst>
          </p:cNvPr>
          <p:cNvSpPr txBox="1"/>
          <p:nvPr/>
        </p:nvSpPr>
        <p:spPr>
          <a:xfrm>
            <a:off x="2200396" y="1713889"/>
            <a:ext cx="53492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3C4C3C-D5B7-4CE2-816B-80D3D34603F2}"/>
              </a:ext>
            </a:extLst>
          </p:cNvPr>
          <p:cNvSpPr txBox="1"/>
          <p:nvPr/>
        </p:nvSpPr>
        <p:spPr>
          <a:xfrm>
            <a:off x="1494276" y="1456013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1489B9-2F9C-4D23-86BC-68264655F2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120" y="1713889"/>
            <a:ext cx="4810760" cy="47882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BDA39FA-44F2-4BD2-AB45-66661212B195}"/>
              </a:ext>
            </a:extLst>
          </p:cNvPr>
          <p:cNvSpPr txBox="1"/>
          <p:nvPr/>
        </p:nvSpPr>
        <p:spPr>
          <a:xfrm>
            <a:off x="1494276" y="2786973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DEFADB-75A3-4303-BE6A-61AC6D926F7D}"/>
              </a:ext>
            </a:extLst>
          </p:cNvPr>
          <p:cNvSpPr txBox="1"/>
          <p:nvPr/>
        </p:nvSpPr>
        <p:spPr>
          <a:xfrm>
            <a:off x="1494276" y="4104378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A60196-E308-41FF-BA65-D4D9E388442B}"/>
              </a:ext>
            </a:extLst>
          </p:cNvPr>
          <p:cNvSpPr txBox="1"/>
          <p:nvPr/>
        </p:nvSpPr>
        <p:spPr>
          <a:xfrm>
            <a:off x="2284216" y="303224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Día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454760-2EDD-416F-A3AA-82475D9712AC}"/>
              </a:ext>
            </a:extLst>
          </p:cNvPr>
          <p:cNvSpPr txBox="1"/>
          <p:nvPr/>
        </p:nvSpPr>
        <p:spPr>
          <a:xfrm>
            <a:off x="2284216" y="4350599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Hora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BD6BE9-AEC3-464B-81B5-F728163CF2DB}"/>
              </a:ext>
            </a:extLst>
          </p:cNvPr>
          <p:cNvSpPr txBox="1"/>
          <p:nvPr/>
        </p:nvSpPr>
        <p:spPr>
          <a:xfrm>
            <a:off x="1494276" y="5422732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A1AF57-E519-4E85-AD11-0019F656C2C3}"/>
              </a:ext>
            </a:extLst>
          </p:cNvPr>
          <p:cNvSpPr txBox="1"/>
          <p:nvPr/>
        </p:nvSpPr>
        <p:spPr>
          <a:xfrm>
            <a:off x="2284216" y="566895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Zona</a:t>
            </a:r>
          </a:p>
        </p:txBody>
      </p:sp>
    </p:spTree>
    <p:extLst>
      <p:ext uri="{BB962C8B-B14F-4D97-AF65-F5344CB8AC3E}">
        <p14:creationId xmlns:p14="http://schemas.microsoft.com/office/powerpoint/2010/main" val="236554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0" grpId="0"/>
      <p:bldP spid="12" grpId="0"/>
      <p:bldP spid="14" grpId="0"/>
      <p:bldP spid="11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18046260-74BA-44E6-870E-199A072C6D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4990" y="769936"/>
            <a:ext cx="8853170" cy="59282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4458C2-915B-4B4E-B031-D0DA18307875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Fuente: Incidentes viales reportados por C5,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23ECB7-F405-4E74-92EE-ED7421648B87}"/>
              </a:ext>
            </a:extLst>
          </p:cNvPr>
          <p:cNvSpPr txBox="1"/>
          <p:nvPr/>
        </p:nvSpPr>
        <p:spPr>
          <a:xfrm>
            <a:off x="235954" y="43148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El 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verano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es el periodo más seguro para andar en bicicleta.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2786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FFDC44B4-3B89-4D58-B7FA-7D2D0AD124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130" y="958989"/>
            <a:ext cx="8770620" cy="5600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AB1FDF-6A84-4834-9E21-4EC835152179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Fuente: Incidentes viales reportados por C5,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CC0B1E-6955-4D82-B564-205788010EDC}"/>
              </a:ext>
            </a:extLst>
          </p:cNvPr>
          <p:cNvSpPr txBox="1"/>
          <p:nvPr/>
        </p:nvSpPr>
        <p:spPr>
          <a:xfrm>
            <a:off x="174994" y="16117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El 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inicio de la semana 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 el momento más seguro para salir… 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6169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360BD5-B379-4F48-BB80-75170F43FD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317" y="411662"/>
            <a:ext cx="9414470" cy="60346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B1B9F7-4EAC-4ED5-97A7-65438FA319D9}"/>
              </a:ext>
            </a:extLst>
          </p:cNvPr>
          <p:cNvSpPr txBox="1"/>
          <p:nvPr/>
        </p:nvSpPr>
        <p:spPr>
          <a:xfrm>
            <a:off x="6350000" y="6581001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Fuente: Contador ciclistas,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22C66-A36D-4B13-8103-5B19804CEAA4}"/>
              </a:ext>
            </a:extLst>
          </p:cNvPr>
          <p:cNvSpPr txBox="1"/>
          <p:nvPr/>
        </p:nvSpPr>
        <p:spPr>
          <a:xfrm>
            <a:off x="174994" y="16117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…incluso si uno quiere ir 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acompañado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6918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, histogram&#10;&#10;Description automatically generated">
            <a:extLst>
              <a:ext uri="{FF2B5EF4-FFF2-40B4-BE49-F238E27FC236}">
                <a16:creationId xmlns:a16="http://schemas.microsoft.com/office/drawing/2014/main" id="{0314C347-ECCF-4414-B483-DCB5BA7F1B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038" y="1194473"/>
            <a:ext cx="8362950" cy="53652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15604A-CEF8-4A9E-9365-0E223A1A15E0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Fuente: Incidentes viales reportados por C5,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6750DF-BA0F-415E-9589-4EAAA301CE15}"/>
              </a:ext>
            </a:extLst>
          </p:cNvPr>
          <p:cNvSpPr txBox="1"/>
          <p:nvPr/>
        </p:nvSpPr>
        <p:spPr>
          <a:xfrm>
            <a:off x="174994" y="16117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Conforme 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 mete el sol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hay mayor número de 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accidentes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6308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E2C62842-0D5A-4B10-A903-F9BCBE903B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5" r="14758" b="2113"/>
          <a:stretch/>
        </p:blipFill>
        <p:spPr>
          <a:xfrm>
            <a:off x="0" y="1"/>
            <a:ext cx="12192000" cy="68366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8FF7A9-F858-404C-9B0E-BB31A6393150}"/>
              </a:ext>
            </a:extLst>
          </p:cNvPr>
          <p:cNvSpPr txBox="1"/>
          <p:nvPr/>
        </p:nvSpPr>
        <p:spPr>
          <a:xfrm>
            <a:off x="7551174" y="6559689"/>
            <a:ext cx="4640826" cy="276999"/>
          </a:xfrm>
          <a:prstGeom prst="rect">
            <a:avLst/>
          </a:prstGeom>
          <a:solidFill>
            <a:srgbClr val="000000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es-MX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Fuente: Incidentes viales reportados por C5, Datos Abiertos CDMX</a:t>
            </a:r>
            <a:endParaRPr 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3352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201</Words>
  <Application>Microsoft Office PowerPoint</Application>
  <PresentationFormat>Widescreen</PresentationFormat>
  <Paragraphs>31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Galan</dc:creator>
  <cp:lastModifiedBy>Francisco Galan</cp:lastModifiedBy>
  <cp:revision>29</cp:revision>
  <dcterms:created xsi:type="dcterms:W3CDTF">2020-12-19T13:41:30Z</dcterms:created>
  <dcterms:modified xsi:type="dcterms:W3CDTF">2020-12-19T21:18:16Z</dcterms:modified>
</cp:coreProperties>
</file>